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96" r:id="rId3"/>
    <p:sldId id="297" r:id="rId4"/>
    <p:sldId id="290" r:id="rId5"/>
    <p:sldId id="299" r:id="rId6"/>
    <p:sldId id="298" r:id="rId7"/>
    <p:sldId id="295" r:id="rId8"/>
    <p:sldId id="303" r:id="rId9"/>
    <p:sldId id="302" r:id="rId10"/>
    <p:sldId id="281" r:id="rId11"/>
    <p:sldId id="300" r:id="rId12"/>
    <p:sldId id="301" r:id="rId13"/>
    <p:sldId id="288" r:id="rId14"/>
    <p:sldId id="289" r:id="rId15"/>
    <p:sldId id="270" r:id="rId16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45" autoAdjust="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3FFE-CE1A-4A00-86ED-078E7E46BF2F}" type="datetimeFigureOut">
              <a:rPr lang="hu-HU" smtClean="0"/>
              <a:pPr/>
              <a:t>2023. 05. 31.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34EC-58B3-4B49-87F2-F7B2BD0C223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3FFE-CE1A-4A00-86ED-078E7E46BF2F}" type="datetimeFigureOut">
              <a:rPr lang="hu-HU" smtClean="0"/>
              <a:pPr/>
              <a:t>2023. 05. 31.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34EC-58B3-4B49-87F2-F7B2BD0C223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3FFE-CE1A-4A00-86ED-078E7E46BF2F}" type="datetimeFigureOut">
              <a:rPr lang="hu-HU" smtClean="0"/>
              <a:pPr/>
              <a:t>2023. 05. 31.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34EC-58B3-4B49-87F2-F7B2BD0C223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3FFE-CE1A-4A00-86ED-078E7E46BF2F}" type="datetimeFigureOut">
              <a:rPr lang="hu-HU" smtClean="0"/>
              <a:pPr/>
              <a:t>2023. 05. 31.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34EC-58B3-4B49-87F2-F7B2BD0C223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3FFE-CE1A-4A00-86ED-078E7E46BF2F}" type="datetimeFigureOut">
              <a:rPr lang="hu-HU" smtClean="0"/>
              <a:pPr/>
              <a:t>2023. 05. 31.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34EC-58B3-4B49-87F2-F7B2BD0C223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3FFE-CE1A-4A00-86ED-078E7E46BF2F}" type="datetimeFigureOut">
              <a:rPr lang="hu-HU" smtClean="0"/>
              <a:pPr/>
              <a:t>2023. 05. 31.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34EC-58B3-4B49-87F2-F7B2BD0C223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3FFE-CE1A-4A00-86ED-078E7E46BF2F}" type="datetimeFigureOut">
              <a:rPr lang="hu-HU" smtClean="0"/>
              <a:pPr/>
              <a:t>2023. 05. 31.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34EC-58B3-4B49-87F2-F7B2BD0C223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3FFE-CE1A-4A00-86ED-078E7E46BF2F}" type="datetimeFigureOut">
              <a:rPr lang="hu-HU" smtClean="0"/>
              <a:pPr/>
              <a:t>2023. 05. 31.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34EC-58B3-4B49-87F2-F7B2BD0C223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3FFE-CE1A-4A00-86ED-078E7E46BF2F}" type="datetimeFigureOut">
              <a:rPr lang="hu-HU" smtClean="0"/>
              <a:pPr/>
              <a:t>2023. 05. 31.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34EC-58B3-4B49-87F2-F7B2BD0C223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3FFE-CE1A-4A00-86ED-078E7E46BF2F}" type="datetimeFigureOut">
              <a:rPr lang="hu-HU" smtClean="0"/>
              <a:pPr/>
              <a:t>2023. 05. 31.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34EC-58B3-4B49-87F2-F7B2BD0C2230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3FFE-CE1A-4A00-86ED-078E7E46BF2F}" type="datetimeFigureOut">
              <a:rPr lang="hu-HU" smtClean="0"/>
              <a:pPr/>
              <a:t>2023. 05. 31.</a:t>
            </a:fld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4334EC-58B3-4B49-87F2-F7B2BD0C2230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2E4334EC-58B3-4B49-87F2-F7B2BD0C2230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1953FFE-CE1A-4A00-86ED-078E7E46BF2F}" type="datetimeFigureOut">
              <a:rPr lang="hu-HU" smtClean="0"/>
              <a:pPr/>
              <a:t>2023. 05. 31.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5.wdp"/><Relationship Id="rId3" Type="http://schemas.openxmlformats.org/officeDocument/2006/relationships/image" Target="../media/image40.jpg"/><Relationship Id="rId7" Type="http://schemas.microsoft.com/office/2007/relationships/hdphoto" Target="../media/hdphoto2.wdp"/><Relationship Id="rId12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oogle.hu/url?sa=i&amp;rct=j&amp;q=&amp;esrc=s&amp;source=images&amp;cd=&amp;cad=rja&amp;uact=8&amp;ved=0CAcQjRxqFQoTCPXAk_Liq8gCFYK2FAodfZEAPQ&amp;url=http://blog.lionbridge.com/translation/2013/02/28/the-crossroads-of-the-translation-industry/&amp;psig=AFQjCNG9H5UVIHJ7QkijYtOlU585WSmwtg&amp;ust=144414965580036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>
                <a:lumMod val="14000"/>
                <a:lumOff val="86000"/>
                <a:alpha val="52000"/>
              </a:srgb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043608" y="6453336"/>
            <a:ext cx="6768752" cy="27699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„</a:t>
            </a:r>
            <a:r>
              <a:rPr lang="hu-HU" sz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TOP-2.1.3-16-CS1-2021-00012”  </a:t>
            </a:r>
            <a:r>
              <a:rPr lang="hu-HU" sz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Nagytőke</a:t>
            </a:r>
            <a:r>
              <a:rPr lang="hu-HU" sz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 </a:t>
            </a:r>
            <a:r>
              <a:rPr lang="hu-HU" sz="1200" dirty="0" smtClean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− 2023.03.06. </a:t>
            </a:r>
            <a:endParaRPr lang="hu-HU" sz="1200" dirty="0">
              <a:solidFill>
                <a:schemeClr val="tx2">
                  <a:lumMod val="75000"/>
                </a:schemeClr>
              </a:solidFill>
              <a:latin typeface="Franklin Gothic Demi Cond" panose="020B0706030402020204" pitchFamily="34" charset="0"/>
              <a:ea typeface="Kozuka Gothic Pro B" pitchFamily="34" charset="-128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683568" y="476672"/>
            <a:ext cx="7488832" cy="2653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hu-HU" sz="3200" b="1" dirty="0" smtClean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  <a:ea typeface="Kozuka Gothic Pro B" pitchFamily="34" charset="-128"/>
              </a:rPr>
              <a:t>„Minden cseppje kincs!...</a:t>
            </a:r>
          </a:p>
          <a:p>
            <a:pPr algn="ctr">
              <a:lnSpc>
                <a:spcPct val="114000"/>
              </a:lnSpc>
            </a:pPr>
            <a:r>
              <a:rPr lang="hu-HU" b="1" dirty="0" smtClean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  <a:ea typeface="Kozuka Gothic Pro B" pitchFamily="34" charset="-128"/>
              </a:rPr>
              <a:t>avagy</a:t>
            </a:r>
          </a:p>
          <a:p>
            <a:pPr algn="ctr">
              <a:lnSpc>
                <a:spcPct val="114000"/>
              </a:lnSpc>
            </a:pPr>
            <a:r>
              <a:rPr lang="hu-HU" sz="3200" dirty="0" smtClean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  <a:ea typeface="Kozuka Gothic Pro B" pitchFamily="34" charset="-128"/>
              </a:rPr>
              <a:t>klímatudatosság a csapadékvíz terén </a:t>
            </a:r>
          </a:p>
          <a:p>
            <a:pPr algn="ctr">
              <a:lnSpc>
                <a:spcPct val="114000"/>
              </a:lnSpc>
            </a:pPr>
            <a:r>
              <a:rPr lang="hu-HU" sz="3200" b="1" dirty="0" smtClean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  <a:ea typeface="Kozuka Gothic Pro B" pitchFamily="34" charset="-128"/>
              </a:rPr>
              <a:t> </a:t>
            </a:r>
          </a:p>
          <a:p>
            <a:pPr algn="ctr">
              <a:lnSpc>
                <a:spcPct val="114000"/>
              </a:lnSpc>
            </a:pPr>
            <a:endParaRPr lang="hu-HU" sz="3200" dirty="0">
              <a:solidFill>
                <a:schemeClr val="tx2">
                  <a:lumMod val="75000"/>
                </a:schemeClr>
              </a:solidFill>
              <a:latin typeface="Franklin Gothic Demi" panose="020B0703020102020204" pitchFamily="34" charset="0"/>
              <a:ea typeface="Kozuka Gothic Pro B" pitchFamily="34" charset="-128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868144" y="5631283"/>
            <a:ext cx="243335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i="1" dirty="0" smtClean="0">
                <a:latin typeface="Franklin Gothic Demi" panose="020B0703020102020204" pitchFamily="34" charset="0"/>
                <a:ea typeface="Kozuka Gothic Pro B" pitchFamily="34" charset="-128"/>
              </a:rPr>
              <a:t>Dr. Gulyás Ágnes</a:t>
            </a:r>
          </a:p>
          <a:p>
            <a:pPr algn="ctr"/>
            <a:r>
              <a:rPr lang="hu-HU" sz="1400" dirty="0" smtClean="0">
                <a:latin typeface="Franklin Gothic Demi" panose="020B0703020102020204" pitchFamily="34" charset="0"/>
                <a:ea typeface="Kozuka Gothic Pro B" pitchFamily="34" charset="-128"/>
              </a:rPr>
              <a:t>SZTE, egy. adjunktus</a:t>
            </a:r>
            <a:endParaRPr lang="hu-HU" sz="1400" dirty="0">
              <a:latin typeface="Franklin Gothic Demi" panose="020B0703020102020204" pitchFamily="34" charset="0"/>
              <a:ea typeface="Kozuka Gothic Pro B" pitchFamily="34" charset="-12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02740"/>
            <a:ext cx="3233873" cy="455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81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/>
          <a:srcRect l="4431" t="8751" r="51765" b="10750"/>
          <a:stretch/>
        </p:blipFill>
        <p:spPr>
          <a:xfrm>
            <a:off x="-36512" y="581800"/>
            <a:ext cx="8420240" cy="4352034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 rot="5400000">
            <a:off x="7661028" y="2518017"/>
            <a:ext cx="2442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  <a:cs typeface="Arial" pitchFamily="34" charset="0"/>
              </a:rPr>
              <a:t>Esőkert nagyban</a:t>
            </a:r>
            <a:endParaRPr lang="hu-HU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 Cond" panose="020B0706030402020204" pitchFamily="34" charset="0"/>
              <a:ea typeface="Kozuka Gothic Pro B" pitchFamily="34" charset="-128"/>
              <a:cs typeface="Arial" pitchFamily="34" charset="0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48" y="116632"/>
            <a:ext cx="7593505" cy="5695129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91" y="153835"/>
            <a:ext cx="7589698" cy="5692274"/>
          </a:xfrm>
          <a:prstGeom prst="rect">
            <a:avLst/>
          </a:prstGeom>
        </p:spPr>
      </p:pic>
      <p:pic>
        <p:nvPicPr>
          <p:cNvPr id="21" name="Picture 6" descr="Lehet, hogy egy kép erről: növény, természet és f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5" y="157890"/>
            <a:ext cx="7601673" cy="570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Lehet, hogy egy kép erről: virág, természet, fa és fű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09" y="140800"/>
            <a:ext cx="7607079" cy="570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zövegdoboz 23"/>
          <p:cNvSpPr txBox="1"/>
          <p:nvPr/>
        </p:nvSpPr>
        <p:spPr>
          <a:xfrm>
            <a:off x="4715522" y="5811761"/>
            <a:ext cx="3513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Tervező: Farkas-Barta Kata</a:t>
            </a:r>
          </a:p>
          <a:p>
            <a:r>
              <a:rPr lang="hu-HU" b="1" dirty="0" smtClean="0"/>
              <a:t>Zöld Küldetés Egyesület Kecskemét</a:t>
            </a:r>
            <a:endParaRPr lang="hu-HU" b="1" dirty="0"/>
          </a:p>
        </p:txBody>
      </p:sp>
      <p:sp>
        <p:nvSpPr>
          <p:cNvPr id="10" name="Téglalap 9"/>
          <p:cNvSpPr/>
          <p:nvPr/>
        </p:nvSpPr>
        <p:spPr>
          <a:xfrm>
            <a:off x="1043608" y="6453336"/>
            <a:ext cx="6768752" cy="27699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„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TOP-2.1.3-16-CS1-2021-00012” 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Nagytőke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2023.05.31. </a:t>
            </a:r>
            <a:endParaRPr lang="hu-HU" sz="1200" dirty="0">
              <a:solidFill>
                <a:schemeClr val="accent1">
                  <a:lumMod val="75000"/>
                </a:schemeClr>
              </a:solidFill>
              <a:latin typeface="Franklin Gothic Demi Cond" panose="020B0706030402020204" pitchFamily="34" charset="0"/>
              <a:ea typeface="Kozuka Gothic Pro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2"/>
          <a:srcRect r="11564" b="3222"/>
          <a:stretch/>
        </p:blipFill>
        <p:spPr>
          <a:xfrm>
            <a:off x="0" y="332656"/>
            <a:ext cx="8434626" cy="576064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272"/>
            <a:ext cx="8434626" cy="4621713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000"/>
                    </a14:imgEffect>
                    <a14:imgEffect>
                      <a14:brightnessContrast brigh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332"/>
          <a:stretch/>
        </p:blipFill>
        <p:spPr bwMode="auto">
          <a:xfrm>
            <a:off x="5508104" y="4190056"/>
            <a:ext cx="2876772" cy="139918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33056"/>
            <a:ext cx="1701316" cy="1215473"/>
          </a:xfrm>
          <a:prstGeom prst="rect">
            <a:avLst/>
          </a:prstGeom>
          <a:noFill/>
          <a:ln>
            <a:noFill/>
          </a:ln>
          <a:effectLst>
            <a:reflection endPos="0" dir="5400000" sy="-100000" algn="bl" rotWithShape="0"/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37395"/>
            <a:ext cx="1499585" cy="1071350"/>
          </a:xfrm>
          <a:prstGeom prst="rect">
            <a:avLst/>
          </a:prstGeom>
          <a:noFill/>
          <a:ln>
            <a:noFill/>
          </a:ln>
          <a:effectLst>
            <a:reflection endPos="0" dir="5400000" sy="-100000" algn="bl" rotWithShape="0"/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876" y="2413892"/>
            <a:ext cx="1193723" cy="852833"/>
          </a:xfrm>
          <a:prstGeom prst="rect">
            <a:avLst/>
          </a:prstGeom>
          <a:noFill/>
          <a:ln>
            <a:noFill/>
          </a:ln>
          <a:effectLst>
            <a:reflection endPos="0" dir="5400000" sy="-100000" algn="bl" rotWithShape="0"/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535" y="4062743"/>
            <a:ext cx="1701316" cy="1215473"/>
          </a:xfrm>
          <a:prstGeom prst="rect">
            <a:avLst/>
          </a:prstGeom>
          <a:noFill/>
          <a:ln>
            <a:noFill/>
          </a:ln>
          <a:effectLst>
            <a:reflection endPos="0" dir="5400000" sy="-100000" algn="bl" rotWithShape="0"/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5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429" y="1536097"/>
            <a:ext cx="1029527" cy="735526"/>
          </a:xfrm>
          <a:prstGeom prst="rect">
            <a:avLst/>
          </a:prstGeom>
          <a:noFill/>
          <a:ln>
            <a:noFill/>
          </a:ln>
          <a:effectLst>
            <a:reflection endPos="0" dir="5400000" sy="-100000" algn="bl" rotWithShape="0"/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5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358" y="1333488"/>
            <a:ext cx="1029527" cy="735526"/>
          </a:xfrm>
          <a:prstGeom prst="rect">
            <a:avLst/>
          </a:prstGeom>
          <a:noFill/>
          <a:ln>
            <a:noFill/>
          </a:ln>
          <a:effectLst>
            <a:reflection endPos="0" dir="5400000" sy="-100000" algn="bl" rotWithShape="0"/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850" y="2091573"/>
            <a:ext cx="1193723" cy="852833"/>
          </a:xfrm>
          <a:prstGeom prst="rect">
            <a:avLst/>
          </a:prstGeom>
          <a:noFill/>
          <a:ln>
            <a:noFill/>
          </a:ln>
          <a:effectLst>
            <a:reflection endPos="0" dir="5400000" sy="-100000" algn="bl" rotWithShape="0"/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525" y="3031556"/>
            <a:ext cx="1499585" cy="1071350"/>
          </a:xfrm>
          <a:prstGeom prst="rect">
            <a:avLst/>
          </a:prstGeom>
          <a:noFill/>
          <a:ln>
            <a:noFill/>
          </a:ln>
          <a:effectLst>
            <a:reflection endPos="0" dir="5400000" sy="-100000" algn="bl" rotWithShape="0"/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Szövegdoboz 26"/>
          <p:cNvSpPr txBox="1"/>
          <p:nvPr/>
        </p:nvSpPr>
        <p:spPr>
          <a:xfrm rot="5400000">
            <a:off x="6226013" y="2573368"/>
            <a:ext cx="513608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2800" b="1" dirty="0">
                <a:solidFill>
                  <a:srgbClr val="BECB95"/>
                </a:solidFill>
                <a:latin typeface="Franklin Gothic Medium" panose="020B0603020102020204" pitchFamily="34" charset="0"/>
                <a:ea typeface="Kozuka Gothic Pro B" pitchFamily="34" charset="-128"/>
              </a:rPr>
              <a:t>„Csak az a szép zöld        gyep…”</a:t>
            </a:r>
          </a:p>
        </p:txBody>
      </p:sp>
      <p:sp>
        <p:nvSpPr>
          <p:cNvPr id="28" name="Téglalap 27"/>
          <p:cNvSpPr/>
          <p:nvPr/>
        </p:nvSpPr>
        <p:spPr>
          <a:xfrm rot="5400000">
            <a:off x="8390147" y="3520048"/>
            <a:ext cx="723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800" b="1" dirty="0">
                <a:solidFill>
                  <a:srgbClr val="BECB95"/>
                </a:solidFill>
                <a:latin typeface="Franklin Gothic Medium" panose="020B0603020102020204" pitchFamily="34" charset="0"/>
                <a:ea typeface="Kozuka Gothic Pro B" pitchFamily="34" charset="-128"/>
              </a:rPr>
              <a:t>???</a:t>
            </a:r>
            <a:endParaRPr lang="hu-HU" sz="2800" dirty="0"/>
          </a:p>
        </p:txBody>
      </p:sp>
      <p:sp>
        <p:nvSpPr>
          <p:cNvPr id="17" name="Téglalap 16"/>
          <p:cNvSpPr/>
          <p:nvPr/>
        </p:nvSpPr>
        <p:spPr>
          <a:xfrm>
            <a:off x="1043608" y="6453336"/>
            <a:ext cx="6768752" cy="27699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„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TOP-2.1.3-16-CS1-2021-00012” 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Nagytőke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2023.05.31. </a:t>
            </a:r>
            <a:endParaRPr lang="hu-HU" sz="1200" dirty="0">
              <a:solidFill>
                <a:schemeClr val="accent1">
                  <a:lumMod val="75000"/>
                </a:schemeClr>
              </a:solidFill>
              <a:latin typeface="Franklin Gothic Demi Cond" panose="020B0706030402020204" pitchFamily="34" charset="0"/>
              <a:ea typeface="Kozuka Gothic Pro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87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1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61134" t="16579" r="10362" b="17107"/>
          <a:stretch/>
        </p:blipFill>
        <p:spPr>
          <a:xfrm>
            <a:off x="107504" y="600398"/>
            <a:ext cx="8253745" cy="540059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987824" y="6042500"/>
            <a:ext cx="3171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Szeged, </a:t>
            </a:r>
            <a:r>
              <a:rPr lang="hu-HU" dirty="0" err="1" smtClean="0"/>
              <a:t>Lomnici</a:t>
            </a:r>
            <a:r>
              <a:rPr lang="hu-HU" dirty="0" smtClean="0"/>
              <a:t> utca méhlegelő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458309" y="257527"/>
            <a:ext cx="2730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Mondolo</a:t>
            </a:r>
            <a:r>
              <a:rPr lang="hu-HU" b="1" dirty="0" smtClean="0"/>
              <a:t> Egyesület Szeged</a:t>
            </a:r>
            <a:endParaRPr lang="hu-HU" b="1" dirty="0"/>
          </a:p>
        </p:txBody>
      </p:sp>
      <p:sp>
        <p:nvSpPr>
          <p:cNvPr id="2" name="Téglalap 1"/>
          <p:cNvSpPr/>
          <p:nvPr/>
        </p:nvSpPr>
        <p:spPr>
          <a:xfrm>
            <a:off x="3527099" y="260648"/>
            <a:ext cx="4400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https://urbanology.hu/beporzo-hadmuvelet/</a:t>
            </a:r>
          </a:p>
        </p:txBody>
      </p:sp>
      <p:sp>
        <p:nvSpPr>
          <p:cNvPr id="8" name="Szövegdoboz 7"/>
          <p:cNvSpPr txBox="1"/>
          <p:nvPr/>
        </p:nvSpPr>
        <p:spPr>
          <a:xfrm rot="5400000">
            <a:off x="6360665" y="2573368"/>
            <a:ext cx="486678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2800" b="1" dirty="0">
                <a:solidFill>
                  <a:srgbClr val="BECB95"/>
                </a:solidFill>
                <a:latin typeface="Franklin Gothic Medium" panose="020B0603020102020204" pitchFamily="34" charset="0"/>
                <a:ea typeface="Kozuka Gothic Pro B" pitchFamily="34" charset="-128"/>
              </a:rPr>
              <a:t>„Csak az a szép </a:t>
            </a:r>
            <a:r>
              <a:rPr lang="hu-HU" altLang="hu-HU" sz="2800" b="1" dirty="0" smtClean="0">
                <a:solidFill>
                  <a:srgbClr val="BECB95"/>
                </a:solidFill>
                <a:latin typeface="Franklin Gothic Medium" panose="020B0603020102020204" pitchFamily="34" charset="0"/>
                <a:ea typeface="Kozuka Gothic Pro B" pitchFamily="34" charset="-128"/>
              </a:rPr>
              <a:t>zöld gyep…??”</a:t>
            </a:r>
            <a:endParaRPr lang="hu-HU" altLang="hu-HU" sz="2800" b="1" dirty="0">
              <a:solidFill>
                <a:srgbClr val="BECB95"/>
              </a:solidFill>
              <a:latin typeface="Franklin Gothic Medium" panose="020B0603020102020204" pitchFamily="34" charset="0"/>
              <a:ea typeface="Kozuka Gothic Pro B" pitchFamily="34" charset="-128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043608" y="6453336"/>
            <a:ext cx="6768752" cy="27699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„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TOP-2.1.3-16-CS1-2021-00012” 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Nagytőke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2023.05.31. </a:t>
            </a:r>
            <a:endParaRPr lang="hu-HU" sz="1200" dirty="0">
              <a:solidFill>
                <a:schemeClr val="accent1">
                  <a:lumMod val="75000"/>
                </a:schemeClr>
              </a:solidFill>
              <a:latin typeface="Franklin Gothic Demi Cond" panose="020B0706030402020204" pitchFamily="34" charset="0"/>
              <a:ea typeface="Kozuka Gothic Pro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467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Kép 28"/>
          <p:cNvPicPr>
            <a:picLocks noChangeAspect="1"/>
          </p:cNvPicPr>
          <p:nvPr/>
        </p:nvPicPr>
        <p:blipFill rotWithShape="1">
          <a:blip r:embed="rId2"/>
          <a:srcRect r="11564" b="3222"/>
          <a:stretch/>
        </p:blipFill>
        <p:spPr>
          <a:xfrm>
            <a:off x="0" y="332656"/>
            <a:ext cx="8434626" cy="5760640"/>
          </a:xfrm>
          <a:prstGeom prst="rect">
            <a:avLst/>
          </a:prstGeom>
        </p:spPr>
      </p:pic>
      <p:pic>
        <p:nvPicPr>
          <p:cNvPr id="22" name="Kép 21"/>
          <p:cNvPicPr/>
          <p:nvPr/>
        </p:nvPicPr>
        <p:blipFill rotWithShape="1">
          <a:blip r:embed="rId3"/>
          <a:srcRect l="1157" t="13521" r="37335" b="7113"/>
          <a:stretch/>
        </p:blipFill>
        <p:spPr bwMode="auto">
          <a:xfrm>
            <a:off x="41748" y="476672"/>
            <a:ext cx="8382471" cy="51125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Szövegdoboz 22"/>
          <p:cNvSpPr txBox="1"/>
          <p:nvPr/>
        </p:nvSpPr>
        <p:spPr>
          <a:xfrm rot="5400000">
            <a:off x="7541406" y="2537996"/>
            <a:ext cx="262039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2800" b="1" dirty="0">
                <a:solidFill>
                  <a:srgbClr val="BECB95"/>
                </a:solidFill>
                <a:latin typeface="Franklin Gothic Medium" panose="020B0603020102020204" pitchFamily="34" charset="0"/>
                <a:ea typeface="Kozuka Gothic Pro B" pitchFamily="34" charset="-128"/>
              </a:rPr>
              <a:t>Miért működik?</a:t>
            </a:r>
          </a:p>
        </p:txBody>
      </p:sp>
      <p:grpSp>
        <p:nvGrpSpPr>
          <p:cNvPr id="24" name="Csoportba foglalás 23"/>
          <p:cNvGrpSpPr/>
          <p:nvPr/>
        </p:nvGrpSpPr>
        <p:grpSpPr>
          <a:xfrm>
            <a:off x="4572000" y="1331038"/>
            <a:ext cx="3686445" cy="3710636"/>
            <a:chOff x="3421667" y="17909"/>
            <a:chExt cx="4536504" cy="4864059"/>
          </a:xfrm>
        </p:grpSpPr>
        <p:pic>
          <p:nvPicPr>
            <p:cNvPr id="25" name="Kép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1667" y="17909"/>
              <a:ext cx="4536504" cy="4864059"/>
            </a:xfrm>
            <a:prstGeom prst="rect">
              <a:avLst/>
            </a:prstGeom>
          </p:spPr>
        </p:pic>
        <p:sp>
          <p:nvSpPr>
            <p:cNvPr id="26" name="Szövegdoboz 25"/>
            <p:cNvSpPr txBox="1"/>
            <p:nvPr/>
          </p:nvSpPr>
          <p:spPr>
            <a:xfrm>
              <a:off x="6186705" y="1789081"/>
              <a:ext cx="13997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Levegő: 33,7 °C</a:t>
              </a:r>
            </a:p>
          </p:txBody>
        </p:sp>
      </p:grpSp>
      <p:sp>
        <p:nvSpPr>
          <p:cNvPr id="27" name="Szövegdoboz 26"/>
          <p:cNvSpPr txBox="1"/>
          <p:nvPr/>
        </p:nvSpPr>
        <p:spPr>
          <a:xfrm>
            <a:off x="4541289" y="4766419"/>
            <a:ext cx="1882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árnyékos talaj 27,6 °C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6392824" y="4581128"/>
            <a:ext cx="1989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napsütötte talaj 34,4 °C</a:t>
            </a:r>
          </a:p>
        </p:txBody>
      </p:sp>
      <p:pic>
        <p:nvPicPr>
          <p:cNvPr id="11" name="Picture 2" descr="Vadvirágos rétek festve és ültetve. Fotók: Karnok Csaba | DÉLMAGYAR"/>
          <p:cNvPicPr>
            <a:picLocks noChangeAspect="1" noChangeArrowheads="1"/>
          </p:cNvPicPr>
          <p:nvPr/>
        </p:nvPicPr>
        <p:blipFill>
          <a:blip r:embed="rId5" cstate="print"/>
          <a:srcRect l="4105"/>
          <a:stretch>
            <a:fillRect/>
          </a:stretch>
        </p:blipFill>
        <p:spPr bwMode="auto">
          <a:xfrm>
            <a:off x="0" y="476672"/>
            <a:ext cx="8411354" cy="5869296"/>
          </a:xfrm>
          <a:prstGeom prst="rect">
            <a:avLst/>
          </a:prstGeom>
          <a:noFill/>
        </p:spPr>
      </p:pic>
      <p:pic>
        <p:nvPicPr>
          <p:cNvPr id="12" name="Picture 4" descr="https://www.delmagyar.hu/wp-content/uploads/2021/06/3764700KC21241637-scal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65" y="514692"/>
            <a:ext cx="8388424" cy="5793255"/>
          </a:xfrm>
          <a:prstGeom prst="rect">
            <a:avLst/>
          </a:prstGeom>
          <a:noFill/>
        </p:spPr>
      </p:pic>
      <p:sp>
        <p:nvSpPr>
          <p:cNvPr id="14" name="Téglalap 13"/>
          <p:cNvSpPr/>
          <p:nvPr/>
        </p:nvSpPr>
        <p:spPr>
          <a:xfrm>
            <a:off x="1043608" y="6453336"/>
            <a:ext cx="6768752" cy="27699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„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TOP-2.1.3-16-CS1-2021-00012” 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Nagytőke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2023.05.31. </a:t>
            </a:r>
            <a:endParaRPr lang="hu-HU" sz="1200" dirty="0">
              <a:solidFill>
                <a:schemeClr val="accent1">
                  <a:lumMod val="75000"/>
                </a:schemeClr>
              </a:solidFill>
              <a:latin typeface="Franklin Gothic Demi Cond" panose="020B0706030402020204" pitchFamily="34" charset="0"/>
              <a:ea typeface="Kozuka Gothic Pro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 rot="5400000">
            <a:off x="7718956" y="2592124"/>
            <a:ext cx="2140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anose="020B0703020102020204" pitchFamily="34" charset="0"/>
                <a:ea typeface="Kozuka Gothic Pro B" pitchFamily="34" charset="-128"/>
              </a:rPr>
              <a:t>Talaj szinten</a:t>
            </a:r>
            <a:endParaRPr lang="hu-HU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panose="020B0703020102020204" pitchFamily="34" charset="0"/>
              <a:ea typeface="Kozuka Gothic Pro B" pitchFamily="34" charset="-128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067675" cy="6048375"/>
          </a:xfrm>
          <a:prstGeom prst="rect">
            <a:avLst/>
          </a:prstGeom>
        </p:spPr>
      </p:pic>
      <p:grpSp>
        <p:nvGrpSpPr>
          <p:cNvPr id="7" name="Csoportba foglalás 6"/>
          <p:cNvGrpSpPr/>
          <p:nvPr/>
        </p:nvGrpSpPr>
        <p:grpSpPr>
          <a:xfrm>
            <a:off x="5004048" y="3449654"/>
            <a:ext cx="2016224" cy="1800200"/>
            <a:chOff x="5004048" y="3449654"/>
            <a:chExt cx="2016224" cy="1800200"/>
          </a:xfrm>
        </p:grpSpPr>
        <p:sp>
          <p:nvSpPr>
            <p:cNvPr id="5" name="Robbanás 1 4"/>
            <p:cNvSpPr/>
            <p:nvPr/>
          </p:nvSpPr>
          <p:spPr>
            <a:xfrm>
              <a:off x="5004048" y="3449654"/>
              <a:ext cx="2016224" cy="1800200"/>
            </a:xfrm>
            <a:prstGeom prst="irregularSeal1">
              <a:avLst/>
            </a:prstGeom>
            <a:noFill/>
            <a:ln w="762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5413564" y="3921330"/>
              <a:ext cx="116249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4400" b="1" dirty="0" smtClean="0">
                  <a:solidFill>
                    <a:schemeClr val="bg2">
                      <a:lumMod val="75000"/>
                    </a:schemeClr>
                  </a:solidFill>
                </a:rPr>
                <a:t>+1%</a:t>
              </a:r>
              <a:endParaRPr lang="hu-HU" sz="44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16" name="Csoportba foglalás 15"/>
          <p:cNvGrpSpPr/>
          <p:nvPr/>
        </p:nvGrpSpPr>
        <p:grpSpPr>
          <a:xfrm>
            <a:off x="-96138" y="96660"/>
            <a:ext cx="4253581" cy="6171405"/>
            <a:chOff x="-96138" y="96660"/>
            <a:chExt cx="4253581" cy="6171405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" r="48361"/>
            <a:stretch/>
          </p:blipFill>
          <p:spPr>
            <a:xfrm>
              <a:off x="-96138" y="96660"/>
              <a:ext cx="4253581" cy="6171405"/>
            </a:xfrm>
            <a:prstGeom prst="rect">
              <a:avLst/>
            </a:prstGeom>
          </p:spPr>
        </p:pic>
        <p:sp>
          <p:nvSpPr>
            <p:cNvPr id="15" name="Szövegdoboz 14"/>
            <p:cNvSpPr txBox="1"/>
            <p:nvPr/>
          </p:nvSpPr>
          <p:spPr>
            <a:xfrm>
              <a:off x="1622284" y="2469013"/>
              <a:ext cx="12474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4400" b="1" dirty="0" smtClean="0">
                  <a:solidFill>
                    <a:schemeClr val="bg2">
                      <a:lumMod val="75000"/>
                    </a:schemeClr>
                  </a:solidFill>
                </a:rPr>
                <a:t>1 m</a:t>
              </a:r>
              <a:r>
                <a:rPr lang="hu-HU" sz="4400" b="1" baseline="30000" dirty="0" smtClean="0">
                  <a:solidFill>
                    <a:schemeClr val="bg2">
                      <a:lumMod val="75000"/>
                    </a:schemeClr>
                  </a:solidFill>
                </a:rPr>
                <a:t>2</a:t>
              </a:r>
              <a:endParaRPr lang="hu-HU" sz="4400" b="1" baseline="300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2" t="9437" r="8657" b="8038"/>
          <a:stretch/>
        </p:blipFill>
        <p:spPr>
          <a:xfrm>
            <a:off x="-111935" y="5225513"/>
            <a:ext cx="727993" cy="113030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2" t="9437" r="8657" b="8038"/>
          <a:stretch/>
        </p:blipFill>
        <p:spPr>
          <a:xfrm>
            <a:off x="526239" y="5217471"/>
            <a:ext cx="727993" cy="113030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2" t="9437" r="8657" b="8038"/>
          <a:stretch/>
        </p:blipFill>
        <p:spPr>
          <a:xfrm>
            <a:off x="1258288" y="5227798"/>
            <a:ext cx="727993" cy="113030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2" t="9437" r="8657" b="8038"/>
          <a:stretch/>
        </p:blipFill>
        <p:spPr>
          <a:xfrm>
            <a:off x="1986281" y="5225513"/>
            <a:ext cx="727993" cy="113030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2" t="9437" r="8657" b="8038"/>
          <a:stretch/>
        </p:blipFill>
        <p:spPr>
          <a:xfrm>
            <a:off x="2714274" y="5230062"/>
            <a:ext cx="727993" cy="113030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2" t="9437" r="8657" b="8038"/>
          <a:stretch/>
        </p:blipFill>
        <p:spPr>
          <a:xfrm>
            <a:off x="3429450" y="5229740"/>
            <a:ext cx="727993" cy="1130305"/>
          </a:xfrm>
          <a:prstGeom prst="rect">
            <a:avLst/>
          </a:prstGeom>
        </p:spPr>
      </p:pic>
      <p:sp>
        <p:nvSpPr>
          <p:cNvPr id="17" name="Téglalap 16"/>
          <p:cNvSpPr/>
          <p:nvPr/>
        </p:nvSpPr>
        <p:spPr>
          <a:xfrm>
            <a:off x="1043608" y="6453336"/>
            <a:ext cx="6768752" cy="27699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„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TOP-2.1.3-16-CS1-2021-00012” 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Nagytőke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2023.05.31. </a:t>
            </a:r>
            <a:endParaRPr lang="hu-HU" sz="1200" dirty="0">
              <a:solidFill>
                <a:schemeClr val="accent1">
                  <a:lumMod val="75000"/>
                </a:schemeClr>
              </a:solidFill>
              <a:latin typeface="Franklin Gothic Demi Cond" panose="020B0706030402020204" pitchFamily="34" charset="0"/>
              <a:ea typeface="Kozuka Gothic Pro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772744" y="404664"/>
            <a:ext cx="6984775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hu-HU" sz="3200" b="1" dirty="0" smtClean="0">
                <a:solidFill>
                  <a:schemeClr val="tx2">
                    <a:lumMod val="75000"/>
                  </a:schemeClr>
                </a:solidFill>
                <a:latin typeface="Franklin Gothic Demi" panose="020B0703020102020204" pitchFamily="34" charset="0"/>
                <a:ea typeface="Kozuka Gothic Pro B" pitchFamily="34" charset="-128"/>
              </a:rPr>
              <a:t>Köszönöm a figyelmet!</a:t>
            </a:r>
            <a:endParaRPr lang="hu-HU" sz="3200" dirty="0">
              <a:solidFill>
                <a:schemeClr val="tx2">
                  <a:lumMod val="75000"/>
                </a:schemeClr>
              </a:solidFill>
              <a:latin typeface="Franklin Gothic Demi" panose="020B0703020102020204" pitchFamily="34" charset="0"/>
              <a:ea typeface="Kozuka Gothic Pro B" pitchFamily="34" charset="-128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68" y="980728"/>
            <a:ext cx="5688632" cy="5392068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043608" y="6453336"/>
            <a:ext cx="6768752" cy="27699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„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TOP-2.1.3-16-CS1-2021-00012” 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Nagytőke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2023.05.31. </a:t>
            </a:r>
            <a:endParaRPr lang="hu-HU" sz="1200" dirty="0">
              <a:solidFill>
                <a:schemeClr val="accent1">
                  <a:lumMod val="75000"/>
                </a:schemeClr>
              </a:solidFill>
              <a:latin typeface="Franklin Gothic Demi Cond" panose="020B0706030402020204" pitchFamily="34" charset="0"/>
              <a:ea typeface="Kozuka Gothic Pro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913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 rot="5400000">
            <a:off x="6789342" y="2592124"/>
            <a:ext cx="3999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anose="020B0703020102020204" pitchFamily="34" charset="0"/>
                <a:ea typeface="Kozuka Gothic Pro B" pitchFamily="34" charset="-128"/>
              </a:rPr>
              <a:t>Néha sok, máskor kevés</a:t>
            </a:r>
            <a:endParaRPr lang="hu-HU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panose="020B0703020102020204" pitchFamily="34" charset="0"/>
              <a:ea typeface="Kozuka Gothic Pro B" pitchFamily="34" charset="-128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843808" y="6021288"/>
            <a:ext cx="3786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Fotó: Tóth Gábor Gyula (</a:t>
            </a:r>
            <a:r>
              <a:rPr lang="hu-HU" dirty="0" err="1" smtClean="0"/>
              <a:t>HeavenMan</a:t>
            </a:r>
            <a:r>
              <a:rPr lang="hu-HU" dirty="0" smtClean="0"/>
              <a:t>) </a:t>
            </a:r>
            <a:endParaRPr lang="hu-HU" dirty="0"/>
          </a:p>
        </p:txBody>
      </p:sp>
      <p:pic>
        <p:nvPicPr>
          <p:cNvPr id="8" name="Kép 7"/>
          <p:cNvPicPr/>
          <p:nvPr/>
        </p:nvPicPr>
        <p:blipFill rotWithShape="1">
          <a:blip r:embed="rId2" cstate="print"/>
          <a:srcRect l="24998" t="31863" r="42011" b="24020"/>
          <a:stretch/>
        </p:blipFill>
        <p:spPr bwMode="auto">
          <a:xfrm>
            <a:off x="1331640" y="860487"/>
            <a:ext cx="5831632" cy="420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89656"/>
            <a:ext cx="5831632" cy="583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églalap 9"/>
          <p:cNvSpPr/>
          <p:nvPr/>
        </p:nvSpPr>
        <p:spPr>
          <a:xfrm>
            <a:off x="1043608" y="6453336"/>
            <a:ext cx="6768752" cy="27699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„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TOP-2.1.3-16-CS1-2021-00012” 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Nagytőke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2023.05.31. </a:t>
            </a:r>
            <a:endParaRPr lang="hu-HU" sz="1200" dirty="0">
              <a:solidFill>
                <a:schemeClr val="accent1">
                  <a:lumMod val="75000"/>
                </a:schemeClr>
              </a:solidFill>
              <a:latin typeface="Franklin Gothic Demi Cond" panose="020B0706030402020204" pitchFamily="34" charset="0"/>
              <a:ea typeface="Kozuka Gothic Pro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812"/>
            <a:ext cx="8388424" cy="471725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2" y="431982"/>
            <a:ext cx="8491970" cy="5661313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" y="911723"/>
            <a:ext cx="8509302" cy="4784347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 rot="5400000">
            <a:off x="6654851" y="2592124"/>
            <a:ext cx="4268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anose="020B0703020102020204" pitchFamily="34" charset="0"/>
                <a:ea typeface="Kozuka Gothic Pro B" pitchFamily="34" charset="-128"/>
              </a:rPr>
              <a:t>…máskor még kevesebb…</a:t>
            </a:r>
            <a:endParaRPr lang="hu-HU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" panose="020B0703020102020204" pitchFamily="34" charset="0"/>
              <a:ea typeface="Kozuka Gothic Pro B" pitchFamily="34" charset="-128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1043608" y="6453336"/>
            <a:ext cx="6768752" cy="27699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„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TOP-2.1.3-16-CS1-2021-00012” 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Nagytőke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2023.05.31. </a:t>
            </a:r>
            <a:endParaRPr lang="hu-HU" sz="1200" dirty="0">
              <a:solidFill>
                <a:schemeClr val="accent1">
                  <a:lumMod val="75000"/>
                </a:schemeClr>
              </a:solidFill>
              <a:latin typeface="Franklin Gothic Demi Cond" panose="020B0706030402020204" pitchFamily="34" charset="0"/>
              <a:ea typeface="Kozuka Gothic Pro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596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zövegdoboz 34"/>
          <p:cNvSpPr txBox="1"/>
          <p:nvPr/>
        </p:nvSpPr>
        <p:spPr>
          <a:xfrm rot="5400000">
            <a:off x="7680546" y="2688148"/>
            <a:ext cx="2227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Változtatni kell</a:t>
            </a:r>
            <a:endParaRPr lang="hu-HU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 Cond" panose="020B0706030402020204" pitchFamily="34" charset="0"/>
              <a:ea typeface="Kozuka Gothic Pro B" pitchFamily="34" charset="-128"/>
            </a:endParaRPr>
          </a:p>
        </p:txBody>
      </p:sp>
      <p:pic>
        <p:nvPicPr>
          <p:cNvPr id="36" name="Picture 2" descr="http://blog.lionbridge.com/translation/files/2013/02/shutterstock_8504131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53" y="563224"/>
            <a:ext cx="5894462" cy="528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Szemléletváltás - YouTube"/>
          <p:cNvPicPr>
            <a:picLocks noChangeAspect="1" noChangeArrowheads="1"/>
          </p:cNvPicPr>
          <p:nvPr/>
        </p:nvPicPr>
        <p:blipFill>
          <a:blip r:embed="rId4" cstate="print"/>
          <a:srcRect l="-898" t="20762" b="29728"/>
          <a:stretch>
            <a:fillRect/>
          </a:stretch>
        </p:blipFill>
        <p:spPr bwMode="auto">
          <a:xfrm>
            <a:off x="251520" y="188640"/>
            <a:ext cx="8087544" cy="2232248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1043608" y="6453336"/>
            <a:ext cx="6768752" cy="27699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„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TOP-2.1.3-16-CS1-2021-00012” 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Nagytőke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2023.05.31. </a:t>
            </a:r>
            <a:endParaRPr lang="hu-HU" sz="1200" dirty="0">
              <a:solidFill>
                <a:schemeClr val="accent1">
                  <a:lumMod val="75000"/>
                </a:schemeClr>
              </a:solidFill>
              <a:latin typeface="Franklin Gothic Demi Cond" panose="020B0706030402020204" pitchFamily="34" charset="0"/>
              <a:ea typeface="Kozuka Gothic Pro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930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0" t="21316" r="61524" b="41277"/>
          <a:stretch/>
        </p:blipFill>
        <p:spPr bwMode="auto">
          <a:xfrm>
            <a:off x="1728876" y="637774"/>
            <a:ext cx="5504900" cy="287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 rot="5400000">
            <a:off x="7391116" y="2610433"/>
            <a:ext cx="2925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Csapadékvíz gyűjtés</a:t>
            </a:r>
            <a:endParaRPr lang="hu-HU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 Cond" panose="020B0706030402020204" pitchFamily="34" charset="0"/>
              <a:ea typeface="Kozuka Gothic Pro B" pitchFamily="34" charset="-128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1602266" y="2105928"/>
            <a:ext cx="5758120" cy="1483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églalap 3"/>
          <p:cNvSpPr/>
          <p:nvPr/>
        </p:nvSpPr>
        <p:spPr>
          <a:xfrm>
            <a:off x="3559439" y="3717032"/>
            <a:ext cx="1806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Q = </a:t>
            </a:r>
            <a:r>
              <a:rPr lang="hu-HU" b="1" dirty="0" err="1" smtClean="0"/>
              <a:t>cs</a:t>
            </a:r>
            <a:r>
              <a:rPr lang="hu-HU" b="1" dirty="0" smtClean="0"/>
              <a:t> </a:t>
            </a:r>
            <a:r>
              <a:rPr lang="hu-HU" dirty="0"/>
              <a:t>x</a:t>
            </a:r>
            <a:r>
              <a:rPr lang="hu-HU" b="1" dirty="0"/>
              <a:t> A </a:t>
            </a:r>
            <a:r>
              <a:rPr lang="hu-HU" dirty="0"/>
              <a:t>x</a:t>
            </a:r>
            <a:r>
              <a:rPr lang="hu-HU" b="1" dirty="0"/>
              <a:t> ψ </a:t>
            </a:r>
            <a:r>
              <a:rPr lang="hu-HU" dirty="0"/>
              <a:t>x</a:t>
            </a:r>
            <a:r>
              <a:rPr lang="hu-HU" b="1" dirty="0"/>
              <a:t> μ</a:t>
            </a:r>
            <a:endParaRPr lang="en-GB" dirty="0"/>
          </a:p>
        </p:txBody>
      </p:sp>
      <p:sp>
        <p:nvSpPr>
          <p:cNvPr id="7" name="Téglalap 6"/>
          <p:cNvSpPr/>
          <p:nvPr/>
        </p:nvSpPr>
        <p:spPr>
          <a:xfrm>
            <a:off x="2892476" y="4293096"/>
            <a:ext cx="3629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Q </a:t>
            </a:r>
            <a:r>
              <a:rPr lang="hu-HU" dirty="0" smtClean="0"/>
              <a:t>=388 x 150 x 0,9 x 0,9 = </a:t>
            </a:r>
            <a:r>
              <a:rPr lang="hu-HU" b="1" dirty="0" smtClean="0"/>
              <a:t>47142</a:t>
            </a:r>
            <a:r>
              <a:rPr lang="hu-HU" dirty="0" smtClean="0"/>
              <a:t> l/év</a:t>
            </a:r>
            <a:endParaRPr lang="en-GB" dirty="0"/>
          </a:p>
        </p:txBody>
      </p:sp>
      <p:sp>
        <p:nvSpPr>
          <p:cNvPr id="9" name="Téglalap 8"/>
          <p:cNvSpPr/>
          <p:nvPr/>
        </p:nvSpPr>
        <p:spPr>
          <a:xfrm>
            <a:off x="3478707" y="5079284"/>
            <a:ext cx="1808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u="sng" dirty="0" err="1" smtClean="0"/>
              <a:t>össz</a:t>
            </a:r>
            <a:r>
              <a:rPr lang="hu-HU" u="sng" dirty="0" smtClean="0"/>
              <a:t>. évi vízigény </a:t>
            </a:r>
          </a:p>
          <a:p>
            <a:pPr algn="ctr"/>
            <a:r>
              <a:rPr lang="hu-HU" dirty="0" smtClean="0"/>
              <a:t>365 nap</a:t>
            </a:r>
            <a:endParaRPr lang="en-GB" dirty="0"/>
          </a:p>
        </p:txBody>
      </p:sp>
      <p:sp>
        <p:nvSpPr>
          <p:cNvPr id="8" name="Téglalap 7"/>
          <p:cNvSpPr/>
          <p:nvPr/>
        </p:nvSpPr>
        <p:spPr>
          <a:xfrm>
            <a:off x="1939377" y="5175450"/>
            <a:ext cx="1547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Tartályméret= </a:t>
            </a:r>
            <a:endParaRPr lang="en-GB" dirty="0"/>
          </a:p>
        </p:txBody>
      </p:sp>
      <p:sp>
        <p:nvSpPr>
          <p:cNvPr id="11" name="Téglalap 10"/>
          <p:cNvSpPr/>
          <p:nvPr/>
        </p:nvSpPr>
        <p:spPr>
          <a:xfrm>
            <a:off x="5315587" y="5186233"/>
            <a:ext cx="591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dirty="0" smtClean="0"/>
              <a:t>X 21</a:t>
            </a:r>
            <a:endParaRPr lang="en-GB" dirty="0"/>
          </a:p>
        </p:txBody>
      </p:sp>
      <p:sp>
        <p:nvSpPr>
          <p:cNvPr id="12" name="Téglalap 11"/>
          <p:cNvSpPr/>
          <p:nvPr/>
        </p:nvSpPr>
        <p:spPr>
          <a:xfrm>
            <a:off x="6040517" y="5186233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= 5670 l </a:t>
            </a:r>
            <a:endParaRPr lang="en-GB" dirty="0"/>
          </a:p>
        </p:txBody>
      </p:sp>
      <p:sp>
        <p:nvSpPr>
          <p:cNvPr id="13" name="Téglalap 12"/>
          <p:cNvSpPr/>
          <p:nvPr/>
        </p:nvSpPr>
        <p:spPr>
          <a:xfrm>
            <a:off x="5659720" y="3258830"/>
            <a:ext cx="24777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 err="1" smtClean="0"/>
              <a:t>Cs</a:t>
            </a:r>
            <a:r>
              <a:rPr lang="hu-HU" sz="1200" dirty="0" smtClean="0"/>
              <a:t>: éves csapadék (mm)</a:t>
            </a:r>
            <a:endParaRPr lang="hu-HU" sz="1200" dirty="0"/>
          </a:p>
          <a:p>
            <a:r>
              <a:rPr lang="hu-HU" sz="1200" dirty="0" smtClean="0"/>
              <a:t>A: tetőfelület nagysága (m</a:t>
            </a:r>
            <a:r>
              <a:rPr lang="hu-HU" sz="1200" baseline="30000" dirty="0" smtClean="0"/>
              <a:t>2</a:t>
            </a:r>
            <a:r>
              <a:rPr lang="hu-HU" sz="1200" dirty="0" smtClean="0"/>
              <a:t>) </a:t>
            </a:r>
          </a:p>
          <a:p>
            <a:r>
              <a:rPr lang="el-GR" sz="1200" dirty="0" smtClean="0"/>
              <a:t>Ψ</a:t>
            </a:r>
            <a:r>
              <a:rPr lang="hu-HU" sz="1200" dirty="0" smtClean="0"/>
              <a:t>: lefolyási tényező (cseréptető:0,9)</a:t>
            </a:r>
          </a:p>
          <a:p>
            <a:r>
              <a:rPr lang="hu-HU" sz="1200" dirty="0" smtClean="0"/>
              <a:t>μ: szűrési hatásfok</a:t>
            </a:r>
            <a:endParaRPr lang="en-GB" sz="1200" dirty="0"/>
          </a:p>
        </p:txBody>
      </p:sp>
      <p:sp>
        <p:nvSpPr>
          <p:cNvPr id="14" name="Téglalap 13"/>
          <p:cNvSpPr/>
          <p:nvPr/>
        </p:nvSpPr>
        <p:spPr>
          <a:xfrm>
            <a:off x="1043608" y="6453336"/>
            <a:ext cx="6768752" cy="27699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„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TOP-2.1.3-16-CS1-2021-00012” 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Nagytőke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2023.05.31. </a:t>
            </a:r>
            <a:endParaRPr lang="hu-HU" sz="1200" dirty="0">
              <a:solidFill>
                <a:schemeClr val="accent1">
                  <a:lumMod val="75000"/>
                </a:schemeClr>
              </a:solidFill>
              <a:latin typeface="Franklin Gothic Demi Cond" panose="020B0706030402020204" pitchFamily="34" charset="0"/>
              <a:ea typeface="Kozuka Gothic Pro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737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7" grpId="0"/>
      <p:bldP spid="9" grpId="0"/>
      <p:bldP spid="8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églalap 15"/>
          <p:cNvSpPr/>
          <p:nvPr/>
        </p:nvSpPr>
        <p:spPr>
          <a:xfrm>
            <a:off x="1043608" y="6453336"/>
            <a:ext cx="6768752" cy="27699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„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TOP-2.1.3-16-CS1-2021-00012” 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Nagytőke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2023.05.31. </a:t>
            </a:r>
            <a:endParaRPr lang="hu-HU" sz="1200" dirty="0">
              <a:solidFill>
                <a:schemeClr val="accent1">
                  <a:lumMod val="75000"/>
                </a:schemeClr>
              </a:solidFill>
              <a:latin typeface="Franklin Gothic Demi Cond" panose="020B0706030402020204" pitchFamily="34" charset="0"/>
              <a:ea typeface="Kozuka Gothic Pro B" pitchFamily="34" charset="-128"/>
            </a:endParaRPr>
          </a:p>
        </p:txBody>
      </p:sp>
      <p:sp>
        <p:nvSpPr>
          <p:cNvPr id="5" name="Szövegdoboz 4"/>
          <p:cNvSpPr txBox="1"/>
          <p:nvPr/>
        </p:nvSpPr>
        <p:spPr>
          <a:xfrm rot="5400000">
            <a:off x="7263830" y="2688148"/>
            <a:ext cx="3060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Minden csepp számít</a:t>
            </a:r>
            <a:endParaRPr lang="hu-HU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 Cond" panose="020B0706030402020204" pitchFamily="34" charset="0"/>
              <a:ea typeface="Kozuka Gothic Pro B" pitchFamily="34" charset="-128"/>
            </a:endParaRPr>
          </a:p>
        </p:txBody>
      </p:sp>
      <p:pic>
        <p:nvPicPr>
          <p:cNvPr id="2050" name="Picture 2" descr="WC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8640"/>
            <a:ext cx="2238404" cy="299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dn.morningchores.com/wp-content/uploads/2016/08/23-DIY-Rainwater-Harvesting-Systems-to-Collect-Free-Water-at-Hom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0"/>
          <a:stretch/>
        </p:blipFill>
        <p:spPr bwMode="auto">
          <a:xfrm>
            <a:off x="251520" y="188640"/>
            <a:ext cx="2591852" cy="299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Csoportba foglalás 5"/>
          <p:cNvGrpSpPr/>
          <p:nvPr/>
        </p:nvGrpSpPr>
        <p:grpSpPr>
          <a:xfrm>
            <a:off x="5154220" y="180340"/>
            <a:ext cx="2298100" cy="5408900"/>
            <a:chOff x="5154220" y="180340"/>
            <a:chExt cx="2298100" cy="5408900"/>
          </a:xfrm>
        </p:grpSpPr>
        <p:pic>
          <p:nvPicPr>
            <p:cNvPr id="8" name="Kép 7"/>
            <p:cNvPicPr/>
            <p:nvPr/>
          </p:nvPicPr>
          <p:blipFill rotWithShape="1">
            <a:blip r:embed="rId4" cstate="print"/>
            <a:srcRect l="24925" t="31863" r="41708" b="29795"/>
            <a:stretch/>
          </p:blipFill>
          <p:spPr bwMode="auto">
            <a:xfrm>
              <a:off x="5154220" y="180340"/>
              <a:ext cx="2298100" cy="1614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Kép 8"/>
            <p:cNvPicPr/>
            <p:nvPr/>
          </p:nvPicPr>
          <p:blipFill>
            <a:blip r:embed="rId5" cstate="print"/>
            <a:srcRect l="24511" t="32108" r="42166" b="23235"/>
            <a:stretch>
              <a:fillRect/>
            </a:stretch>
          </p:blipFill>
          <p:spPr bwMode="auto">
            <a:xfrm>
              <a:off x="5154220" y="1799126"/>
              <a:ext cx="2298100" cy="1845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Kép 9"/>
            <p:cNvPicPr/>
            <p:nvPr/>
          </p:nvPicPr>
          <p:blipFill>
            <a:blip r:embed="rId6" cstate="print"/>
            <a:srcRect l="24649" t="32353" r="42808" b="23529"/>
            <a:stretch>
              <a:fillRect/>
            </a:stretch>
          </p:blipFill>
          <p:spPr bwMode="auto">
            <a:xfrm>
              <a:off x="5154220" y="3645024"/>
              <a:ext cx="2298100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Kép 11"/>
          <p:cNvPicPr/>
          <p:nvPr/>
        </p:nvPicPr>
        <p:blipFill>
          <a:blip r:embed="rId7" cstate="print"/>
          <a:srcRect l="20922" t="22549" r="21577" b="9260"/>
          <a:stretch>
            <a:fillRect/>
          </a:stretch>
        </p:blipFill>
        <p:spPr bwMode="auto">
          <a:xfrm>
            <a:off x="5076056" y="4617132"/>
            <a:ext cx="3310255" cy="221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Kapcsolódó ké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643" y="3478491"/>
            <a:ext cx="5143500" cy="3324226"/>
          </a:xfrm>
          <a:prstGeom prst="rect">
            <a:avLst/>
          </a:prstGeom>
          <a:noFill/>
        </p:spPr>
      </p:pic>
      <p:pic>
        <p:nvPicPr>
          <p:cNvPr id="2054" name="Picture 6" descr="Kapcsolódó ké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" y="3470851"/>
            <a:ext cx="5076056" cy="285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incs elérhető leírás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1" y="192088"/>
            <a:ext cx="4951244" cy="661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39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476672"/>
            <a:ext cx="4138935" cy="5517232"/>
          </a:xfrm>
          <a:prstGeom prst="rect">
            <a:avLst/>
          </a:prstGeom>
        </p:spPr>
      </p:pic>
      <p:grpSp>
        <p:nvGrpSpPr>
          <p:cNvPr id="6" name="Csoportba foglalás 5"/>
          <p:cNvGrpSpPr/>
          <p:nvPr/>
        </p:nvGrpSpPr>
        <p:grpSpPr>
          <a:xfrm>
            <a:off x="-36025" y="476672"/>
            <a:ext cx="4157210" cy="5517232"/>
            <a:chOff x="539552" y="1761418"/>
            <a:chExt cx="3564208" cy="4753763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761418"/>
              <a:ext cx="3564208" cy="4753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ekerekített téglalap 8"/>
            <p:cNvSpPr/>
            <p:nvPr/>
          </p:nvSpPr>
          <p:spPr>
            <a:xfrm>
              <a:off x="795238" y="4288797"/>
              <a:ext cx="496740" cy="11068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Szövegdoboz 9"/>
          <p:cNvSpPr txBox="1"/>
          <p:nvPr/>
        </p:nvSpPr>
        <p:spPr>
          <a:xfrm rot="5400000">
            <a:off x="6689714" y="2610433"/>
            <a:ext cx="4328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Visszatartás települési szinten</a:t>
            </a:r>
            <a:endParaRPr lang="hu-HU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 Cond" panose="020B0706030402020204" pitchFamily="34" charset="0"/>
              <a:ea typeface="Kozuka Gothic Pro B" pitchFamily="34" charset="-128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1043608" y="6453336"/>
            <a:ext cx="6768752" cy="27699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„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TOP-2.1.3-16-CS1-2021-00012” 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Nagytőke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2023.05.31. </a:t>
            </a:r>
            <a:endParaRPr lang="hu-HU" sz="1200" dirty="0">
              <a:solidFill>
                <a:schemeClr val="accent1">
                  <a:lumMod val="75000"/>
                </a:schemeClr>
              </a:solidFill>
              <a:latin typeface="Franklin Gothic Demi Cond" panose="020B0706030402020204" pitchFamily="34" charset="0"/>
              <a:ea typeface="Kozuka Gothic Pro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 rot="5400000">
            <a:off x="6689714" y="2610433"/>
            <a:ext cx="4328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Visszatartás települési szinten</a:t>
            </a:r>
            <a:endParaRPr lang="hu-HU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 Cond" panose="020B0706030402020204" pitchFamily="34" charset="0"/>
              <a:ea typeface="Kozuka Gothic Pro B" pitchFamily="34" charset="-128"/>
            </a:endParaRPr>
          </a:p>
        </p:txBody>
      </p:sp>
      <p:pic>
        <p:nvPicPr>
          <p:cNvPr id="5" name="Picture 6" descr="Képek"/>
          <p:cNvPicPr>
            <a:picLocks noChangeAspect="1" noChangeArrowheads="1"/>
          </p:cNvPicPr>
          <p:nvPr/>
        </p:nvPicPr>
        <p:blipFill>
          <a:blip r:embed="rId2" cstate="print">
            <a:lum bright="2000"/>
          </a:blip>
          <a:srcRect b="8021"/>
          <a:stretch>
            <a:fillRect/>
          </a:stretch>
        </p:blipFill>
        <p:spPr bwMode="auto">
          <a:xfrm>
            <a:off x="20933" y="260648"/>
            <a:ext cx="8388424" cy="5786674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4338" t="36759" r="29525" b="23583"/>
          <a:stretch/>
        </p:blipFill>
        <p:spPr bwMode="auto">
          <a:xfrm>
            <a:off x="-3112" y="260648"/>
            <a:ext cx="404427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65" y="306622"/>
            <a:ext cx="3419444" cy="302433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428" y="3338531"/>
            <a:ext cx="3803915" cy="285293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32" y="2927796"/>
            <a:ext cx="4211960" cy="3158970"/>
          </a:xfrm>
          <a:prstGeom prst="rect">
            <a:avLst/>
          </a:prstGeom>
        </p:spPr>
      </p:pic>
      <p:pic>
        <p:nvPicPr>
          <p:cNvPr id="10" name="Kép 9" descr="https://24.p3k.hu/app/uploads/sites/11/2021/04/debre201040900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51075" y="273730"/>
            <a:ext cx="853244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Képtalálat a következőre: „desert gecko gif”"/>
          <p:cNvPicPr>
            <a:picLocks noChangeAspect="1" noChangeArrowheads="1" noCrop="1"/>
          </p:cNvPicPr>
          <p:nvPr/>
        </p:nvPicPr>
        <p:blipFill>
          <a:blip r:embed="rId8" cstate="print">
            <a:lum bright="16000" contrast="-5000"/>
          </a:blip>
          <a:srcRect/>
          <a:stretch>
            <a:fillRect/>
          </a:stretch>
        </p:blipFill>
        <p:spPr bwMode="auto">
          <a:xfrm>
            <a:off x="6259996" y="5035758"/>
            <a:ext cx="1944216" cy="10904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églalap 12"/>
          <p:cNvSpPr/>
          <p:nvPr/>
        </p:nvSpPr>
        <p:spPr>
          <a:xfrm>
            <a:off x="1043608" y="6453336"/>
            <a:ext cx="6768752" cy="27699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„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TOP-2.1.3-16-CS1-2021-00012” 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Nagytőke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2023.05.31. </a:t>
            </a:r>
            <a:endParaRPr lang="hu-HU" sz="1200" dirty="0">
              <a:solidFill>
                <a:schemeClr val="accent1">
                  <a:lumMod val="75000"/>
                </a:schemeClr>
              </a:solidFill>
              <a:latin typeface="Franklin Gothic Demi Cond" panose="020B0706030402020204" pitchFamily="34" charset="0"/>
              <a:ea typeface="Kozuka Gothic Pro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550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25490" t="22658" r="47059" b="7626"/>
          <a:stretch/>
        </p:blipFill>
        <p:spPr>
          <a:xfrm>
            <a:off x="251520" y="260648"/>
            <a:ext cx="4104456" cy="5863508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699130" y="842228"/>
            <a:ext cx="578043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1200" b="1" dirty="0" smtClean="0"/>
              <a:t>garázs</a:t>
            </a:r>
            <a:endParaRPr lang="hu-HU" sz="1200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2411760" y="492004"/>
            <a:ext cx="1153192" cy="2573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hu-HU" sz="1200" b="1" dirty="0" smtClean="0"/>
              <a:t>legmélyebb pont</a:t>
            </a:r>
            <a:endParaRPr lang="hu-HU" sz="1200" b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96456" y="5557911"/>
            <a:ext cx="881973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1200" b="1" dirty="0" smtClean="0"/>
              <a:t>lejtés irány</a:t>
            </a:r>
            <a:endParaRPr lang="hu-HU" sz="1200" b="1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1277173" y="4800985"/>
            <a:ext cx="872675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1200" b="1" dirty="0" smtClean="0"/>
              <a:t>  csatorna  </a:t>
            </a:r>
            <a:endParaRPr lang="hu-HU" sz="1200" b="1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3059832" y="4149080"/>
            <a:ext cx="414601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1200" b="1" dirty="0" smtClean="0"/>
              <a:t> fák</a:t>
            </a:r>
            <a:endParaRPr lang="hu-HU" sz="1200" b="1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2303748" y="3429000"/>
            <a:ext cx="706091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1200" b="1" dirty="0" smtClean="0"/>
              <a:t> lakóház</a:t>
            </a:r>
            <a:endParaRPr lang="hu-HU" sz="1200" b="1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2656793" y="2310727"/>
            <a:ext cx="687752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1200" b="1" dirty="0" smtClean="0"/>
              <a:t>   járda  </a:t>
            </a:r>
            <a:endParaRPr lang="hu-HU" sz="1200" b="1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2411760" y="1548646"/>
            <a:ext cx="947888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1200" b="1" dirty="0" smtClean="0"/>
              <a:t> kocsibejáró</a:t>
            </a:r>
            <a:endParaRPr lang="hu-HU" sz="1200" b="1" dirty="0"/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48" y="880305"/>
            <a:ext cx="6156684" cy="4613177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4"/>
          <a:srcRect l="24843" t="31545" r="26656" b="9569"/>
          <a:stretch/>
        </p:blipFill>
        <p:spPr>
          <a:xfrm flipH="1">
            <a:off x="2280057" y="898306"/>
            <a:ext cx="6180374" cy="4258886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7550" y="1937936"/>
            <a:ext cx="5992887" cy="3237257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3605" y="2077312"/>
            <a:ext cx="4966832" cy="3079328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23" name="Szövegdoboz 22"/>
          <p:cNvSpPr txBox="1"/>
          <p:nvPr/>
        </p:nvSpPr>
        <p:spPr>
          <a:xfrm rot="5400000">
            <a:off x="7661829" y="2518017"/>
            <a:ext cx="2441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  <a:cs typeface="Arial" pitchFamily="34" charset="0"/>
              </a:rPr>
              <a:t>Esőkert kicsiben</a:t>
            </a:r>
            <a:endParaRPr lang="hu-HU" sz="2800" dirty="0">
              <a:solidFill>
                <a:schemeClr val="tx2">
                  <a:lumMod val="40000"/>
                  <a:lumOff val="60000"/>
                </a:schemeClr>
              </a:solidFill>
              <a:latin typeface="Franklin Gothic Demi Cond" panose="020B0706030402020204" pitchFamily="34" charset="0"/>
              <a:ea typeface="Kozuka Gothic Pro B" pitchFamily="34" charset="-128"/>
              <a:cs typeface="Arial" pitchFamily="34" charset="0"/>
            </a:endParaRPr>
          </a:p>
        </p:txBody>
      </p:sp>
      <p:sp>
        <p:nvSpPr>
          <p:cNvPr id="24" name="Téglalap 23"/>
          <p:cNvSpPr/>
          <p:nvPr/>
        </p:nvSpPr>
        <p:spPr>
          <a:xfrm>
            <a:off x="1043608" y="6453336"/>
            <a:ext cx="6768752" cy="27699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„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TOP-2.1.3-16-CS1-2021-00012” 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Nagytőke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− </a:t>
            </a:r>
            <a:r>
              <a:rPr lang="hu-HU" sz="1200" dirty="0" smtClean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Kozuka Gothic Pro B" pitchFamily="34" charset="-128"/>
              </a:rPr>
              <a:t>2023.05.31. </a:t>
            </a:r>
            <a:endParaRPr lang="hu-HU" sz="1200" dirty="0">
              <a:solidFill>
                <a:schemeClr val="accent1">
                  <a:lumMod val="75000"/>
                </a:schemeClr>
              </a:solidFill>
              <a:latin typeface="Franklin Gothic Demi Cond" panose="020B0706030402020204" pitchFamily="34" charset="0"/>
              <a:ea typeface="Kozuka Gothic Pro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369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muló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imuló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1818</TotalTime>
  <Words>315</Words>
  <Application>Microsoft Office PowerPoint</Application>
  <PresentationFormat>Diavetítés a képernyőre (4:3 oldalarány)</PresentationFormat>
  <Paragraphs>66</Paragraphs>
  <Slides>15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4" baseType="lpstr">
      <vt:lpstr>Arial</vt:lpstr>
      <vt:lpstr>Calibri</vt:lpstr>
      <vt:lpstr>Cambria</vt:lpstr>
      <vt:lpstr>Franklin Gothic Demi</vt:lpstr>
      <vt:lpstr>Franklin Gothic Demi Cond</vt:lpstr>
      <vt:lpstr>Franklin Gothic Medium</vt:lpstr>
      <vt:lpstr>Kozuka Gothic Pro B</vt:lpstr>
      <vt:lpstr>Times New Roman</vt:lpstr>
      <vt:lpstr>Simuló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Andras</dc:creator>
  <cp:lastModifiedBy>Gulyás Ágnes</cp:lastModifiedBy>
  <cp:revision>190</cp:revision>
  <cp:lastPrinted>2015-10-08T14:34:17Z</cp:lastPrinted>
  <dcterms:created xsi:type="dcterms:W3CDTF">2015-10-04T14:53:23Z</dcterms:created>
  <dcterms:modified xsi:type="dcterms:W3CDTF">2023-05-31T12:48:21Z</dcterms:modified>
</cp:coreProperties>
</file>